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6" r:id="rId2"/>
    <p:sldId id="256" r:id="rId3"/>
    <p:sldId id="257" r:id="rId4"/>
    <p:sldId id="262" r:id="rId5"/>
    <p:sldId id="263" r:id="rId6"/>
    <p:sldId id="264" r:id="rId7"/>
    <p:sldId id="265" r:id="rId8"/>
  </p:sldIdLst>
  <p:sldSz cx="9144000" cy="6858000" type="screen4x3"/>
  <p:notesSz cx="9144000" cy="6858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4069780"/>
            <a:ext cx="447040" cy="2788285"/>
          </a:xfrm>
          <a:custGeom>
            <a:avLst/>
            <a:gdLst/>
            <a:ahLst/>
            <a:cxnLst/>
            <a:rect l="l" t="t" r="r" b="b"/>
            <a:pathLst>
              <a:path w="447040" h="2788284">
                <a:moveTo>
                  <a:pt x="0" y="0"/>
                </a:moveTo>
                <a:lnTo>
                  <a:pt x="0" y="2788217"/>
                </a:lnTo>
                <a:lnTo>
                  <a:pt x="446591" y="2788217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77940"/>
            <a:ext cx="2103120" cy="276999"/>
          </a:xfrm>
        </p:spPr>
        <p:txBody>
          <a:bodyPr/>
          <a:lstStyle/>
          <a:p>
            <a:fld id="{48A87A34-81AB-432B-8DAE-1953F412C126}" type="datetimeFigureOut">
              <a:rPr lang="en-US" dirty="0"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08960" y="6377940"/>
            <a:ext cx="2926080" cy="2769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3680" y="6377940"/>
            <a:ext cx="2103120" cy="27699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13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4069781"/>
            <a:ext cx="447040" cy="2788285"/>
          </a:xfrm>
          <a:custGeom>
            <a:avLst/>
            <a:gdLst/>
            <a:ahLst/>
            <a:cxnLst/>
            <a:rect l="l" t="t" r="r" b="b"/>
            <a:pathLst>
              <a:path w="447040" h="2788284">
                <a:moveTo>
                  <a:pt x="0" y="0"/>
                </a:moveTo>
                <a:lnTo>
                  <a:pt x="0" y="2788217"/>
                </a:lnTo>
                <a:lnTo>
                  <a:pt x="446591" y="2788217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131542" y="4182281"/>
            <a:ext cx="4012565" cy="2675890"/>
          </a:xfrm>
          <a:custGeom>
            <a:avLst/>
            <a:gdLst/>
            <a:ahLst/>
            <a:cxnLst/>
            <a:rect l="l" t="t" r="r" b="b"/>
            <a:pathLst>
              <a:path w="4012565" h="2675890">
                <a:moveTo>
                  <a:pt x="0" y="2675717"/>
                </a:moveTo>
                <a:lnTo>
                  <a:pt x="401245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042404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891727" y="0"/>
            <a:ext cx="2252345" cy="6858000"/>
          </a:xfrm>
          <a:custGeom>
            <a:avLst/>
            <a:gdLst/>
            <a:ahLst/>
            <a:cxnLst/>
            <a:rect l="l" t="t" r="r" b="b"/>
            <a:pathLst>
              <a:path w="2252345" h="6858000">
                <a:moveTo>
                  <a:pt x="2023163" y="0"/>
                </a:moveTo>
                <a:lnTo>
                  <a:pt x="0" y="6857998"/>
                </a:lnTo>
                <a:lnTo>
                  <a:pt x="2252271" y="6857998"/>
                </a:lnTo>
                <a:lnTo>
                  <a:pt x="2252271" y="8226"/>
                </a:lnTo>
                <a:lnTo>
                  <a:pt x="2023163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207072" y="0"/>
            <a:ext cx="1937385" cy="6858000"/>
          </a:xfrm>
          <a:custGeom>
            <a:avLst/>
            <a:gdLst/>
            <a:ahLst/>
            <a:cxnLst/>
            <a:rect l="l" t="t" r="r" b="b"/>
            <a:pathLst>
              <a:path w="1937384" h="6858000">
                <a:moveTo>
                  <a:pt x="1936927" y="0"/>
                </a:moveTo>
                <a:lnTo>
                  <a:pt x="0" y="0"/>
                </a:lnTo>
                <a:lnTo>
                  <a:pt x="1200326" y="6857996"/>
                </a:lnTo>
                <a:lnTo>
                  <a:pt x="1936927" y="6857996"/>
                </a:lnTo>
                <a:lnTo>
                  <a:pt x="1936927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6638545" y="3921067"/>
            <a:ext cx="2505710" cy="2937510"/>
          </a:xfrm>
          <a:custGeom>
            <a:avLst/>
            <a:gdLst/>
            <a:ahLst/>
            <a:cxnLst/>
            <a:rect l="l" t="t" r="r" b="b"/>
            <a:pathLst>
              <a:path w="2505709" h="2937509">
                <a:moveTo>
                  <a:pt x="2505454" y="0"/>
                </a:moveTo>
                <a:lnTo>
                  <a:pt x="0" y="2936930"/>
                </a:lnTo>
                <a:lnTo>
                  <a:pt x="2505454" y="2936930"/>
                </a:lnTo>
                <a:lnTo>
                  <a:pt x="2505454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7012872" y="0"/>
            <a:ext cx="2131695" cy="6858000"/>
          </a:xfrm>
          <a:custGeom>
            <a:avLst/>
            <a:gdLst/>
            <a:ahLst/>
            <a:cxnLst/>
            <a:rect l="l" t="t" r="r" b="b"/>
            <a:pathLst>
              <a:path w="2131695" h="6858000">
                <a:moveTo>
                  <a:pt x="2131127" y="0"/>
                </a:moveTo>
                <a:lnTo>
                  <a:pt x="0" y="0"/>
                </a:lnTo>
                <a:lnTo>
                  <a:pt x="1854139" y="6857996"/>
                </a:lnTo>
                <a:lnTo>
                  <a:pt x="2131127" y="6849802"/>
                </a:lnTo>
                <a:lnTo>
                  <a:pt x="2131127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8295132" y="0"/>
            <a:ext cx="848994" cy="6858000"/>
          </a:xfrm>
          <a:custGeom>
            <a:avLst/>
            <a:gdLst/>
            <a:ahLst/>
            <a:cxnLst/>
            <a:rect l="l" t="t" r="r" b="b"/>
            <a:pathLst>
              <a:path w="848995" h="6858000">
                <a:moveTo>
                  <a:pt x="848867" y="0"/>
                </a:moveTo>
                <a:lnTo>
                  <a:pt x="676515" y="0"/>
                </a:lnTo>
                <a:lnTo>
                  <a:pt x="0" y="6857996"/>
                </a:lnTo>
                <a:lnTo>
                  <a:pt x="848867" y="6857996"/>
                </a:lnTo>
                <a:lnTo>
                  <a:pt x="848867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078449" y="0"/>
            <a:ext cx="1065530" cy="6858000"/>
          </a:xfrm>
          <a:custGeom>
            <a:avLst/>
            <a:gdLst/>
            <a:ahLst/>
            <a:cxnLst/>
            <a:rect l="l" t="t" r="r" b="b"/>
            <a:pathLst>
              <a:path w="1065529" h="6858000">
                <a:moveTo>
                  <a:pt x="1051063" y="0"/>
                </a:moveTo>
                <a:lnTo>
                  <a:pt x="0" y="0"/>
                </a:lnTo>
                <a:lnTo>
                  <a:pt x="937406" y="6857996"/>
                </a:lnTo>
                <a:lnTo>
                  <a:pt x="1065296" y="6857996"/>
                </a:lnTo>
                <a:lnTo>
                  <a:pt x="1065455" y="6654302"/>
                </a:lnTo>
                <a:lnTo>
                  <a:pt x="1065405" y="6145234"/>
                </a:lnTo>
                <a:lnTo>
                  <a:pt x="1065165" y="5890784"/>
                </a:lnTo>
                <a:lnTo>
                  <a:pt x="1064711" y="5585510"/>
                </a:lnTo>
                <a:lnTo>
                  <a:pt x="1063982" y="5229435"/>
                </a:lnTo>
                <a:lnTo>
                  <a:pt x="1062782" y="4771727"/>
                </a:lnTo>
                <a:lnTo>
                  <a:pt x="1060321" y="4009060"/>
                </a:lnTo>
                <a:lnTo>
                  <a:pt x="1054930" y="2483906"/>
                </a:lnTo>
                <a:lnTo>
                  <a:pt x="1053375" y="1975424"/>
                </a:lnTo>
                <a:lnTo>
                  <a:pt x="1052337" y="1568557"/>
                </a:lnTo>
                <a:lnTo>
                  <a:pt x="1051624" y="1212471"/>
                </a:lnTo>
                <a:lnTo>
                  <a:pt x="1051188" y="907185"/>
                </a:lnTo>
                <a:lnTo>
                  <a:pt x="1050963" y="652725"/>
                </a:lnTo>
                <a:lnTo>
                  <a:pt x="1050923" y="194553"/>
                </a:lnTo>
                <a:lnTo>
                  <a:pt x="105106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060436" y="4903644"/>
            <a:ext cx="1083945" cy="1954530"/>
          </a:xfrm>
          <a:custGeom>
            <a:avLst/>
            <a:gdLst/>
            <a:ahLst/>
            <a:cxnLst/>
            <a:rect l="l" t="t" r="r" b="b"/>
            <a:pathLst>
              <a:path w="1083945" h="1954529">
                <a:moveTo>
                  <a:pt x="1083562" y="0"/>
                </a:moveTo>
                <a:lnTo>
                  <a:pt x="0" y="1954354"/>
                </a:lnTo>
                <a:lnTo>
                  <a:pt x="1083562" y="1949315"/>
                </a:lnTo>
                <a:lnTo>
                  <a:pt x="1083562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2406" y="422528"/>
            <a:ext cx="7619187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41272" y="1697101"/>
            <a:ext cx="6283959" cy="4114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lamboyanas.wordpress.com/juegos-2/" TargetMode="External"/><Relationship Id="rId2" Type="http://schemas.openxmlformats.org/officeDocument/2006/relationships/hyperlink" Target="http://sp.depositphotos.com/27378143/stock-photo-city.html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3817" y="2752905"/>
            <a:ext cx="5850627" cy="747814"/>
          </a:xfrm>
        </p:spPr>
        <p:txBody>
          <a:bodyPr>
            <a:normAutofit fontScale="90000"/>
          </a:bodyPr>
          <a:lstStyle/>
          <a:p>
            <a:r>
              <a:rPr lang="es-MX" dirty="0">
                <a:latin typeface="Arial Rounded MT Bold" panose="020F0704030504030204" pitchFamily="34" charset="0"/>
              </a:rPr>
              <a:t>SOCIALES </a:t>
            </a:r>
            <a:br>
              <a:rPr lang="es-MX" dirty="0">
                <a:latin typeface="Arial Rounded MT Bold" panose="020F0704030504030204" pitchFamily="34" charset="0"/>
              </a:rPr>
            </a:br>
            <a:r>
              <a:rPr lang="es-MX" dirty="0">
                <a:latin typeface="Arial Rounded MT Bold" panose="020F0704030504030204" pitchFamily="34" charset="0"/>
              </a:rPr>
              <a:t> I PERÍODO 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 rot="21420000">
            <a:off x="-666366" y="4189633"/>
            <a:ext cx="7129181" cy="1029687"/>
          </a:xfrm>
        </p:spPr>
        <p:txBody>
          <a:bodyPr>
            <a:normAutofit/>
          </a:bodyPr>
          <a:lstStyle/>
          <a:p>
            <a:r>
              <a:rPr lang="es-MX" sz="1800" dirty="0">
                <a:solidFill>
                  <a:srgbClr val="FF0000"/>
                </a:solidFill>
                <a:latin typeface="Bahnschrift Condensed" panose="020B0502040204020203" pitchFamily="34" charset="0"/>
              </a:rPr>
              <a:t>Colegio Parroquial Santo Cura de ARS</a:t>
            </a:r>
          </a:p>
          <a:p>
            <a:r>
              <a:rPr lang="es-MX" sz="1800" dirty="0">
                <a:solidFill>
                  <a:srgbClr val="FF0000"/>
                </a:solidFill>
              </a:rPr>
              <a:t>Docente: Sandra Milena Hernández </a:t>
            </a:r>
          </a:p>
          <a:p>
            <a:r>
              <a:rPr lang="es-MX" sz="1800" dirty="0">
                <a:solidFill>
                  <a:srgbClr val="FF0000"/>
                </a:solidFill>
              </a:rPr>
              <a:t>Semana del 8 al  12  de febrero </a:t>
            </a:r>
            <a:endParaRPr lang="es-CO" sz="1800" dirty="0">
              <a:solidFill>
                <a:srgbClr val="FF0000"/>
              </a:solidFill>
            </a:endParaRPr>
          </a:p>
          <a:p>
            <a:endParaRPr lang="es-CO" dirty="0"/>
          </a:p>
        </p:txBody>
      </p:sp>
      <p:pic>
        <p:nvPicPr>
          <p:cNvPr id="5" name="Imagen 4" descr="D:\DOCUMENTO\DOCUMENTOS OTROS AÑOS\COLEGIO PARROQUIAL DEL SANTO CURA DE ARS 2017\ESCUDOS\SEA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318" y="1018702"/>
            <a:ext cx="2275822" cy="1024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5" descr="D:\DOCUMENTO\COLEGIO PARROQUIAL DEL SANTO CURA DE ARS 2017\ESCUDOS\Escudo Colegio Parroquial del Santo Cura de Ars (1)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6162" y="1092350"/>
            <a:ext cx="1112169" cy="1401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758E996C-4267-4095-9264-0780AA37A27F}"/>
              </a:ext>
            </a:extLst>
          </p:cNvPr>
          <p:cNvSpPr txBox="1">
            <a:spLocks/>
          </p:cNvSpPr>
          <p:nvPr/>
        </p:nvSpPr>
        <p:spPr>
          <a:xfrm>
            <a:off x="5033989" y="3986845"/>
            <a:ext cx="2901773" cy="71763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MX" sz="4050" dirty="0">
                <a:latin typeface="Arial Rounded MT Bold" panose="020F0704030504030204" pitchFamily="34" charset="0"/>
              </a:rPr>
              <a:t>Grado 2° </a:t>
            </a:r>
            <a:endParaRPr lang="es-CO" sz="405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670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20851" y="498729"/>
            <a:ext cx="4233716" cy="666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5363" y="2391155"/>
            <a:ext cx="4081272" cy="28376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715255" y="2391155"/>
            <a:ext cx="3936492" cy="26212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126970" y="0"/>
            <a:ext cx="4022090" cy="6867525"/>
            <a:chOff x="5126970" y="0"/>
            <a:chExt cx="4022090" cy="6867525"/>
          </a:xfrm>
        </p:grpSpPr>
        <p:sp>
          <p:nvSpPr>
            <p:cNvPr id="3" name="object 3"/>
            <p:cNvSpPr/>
            <p:nvPr/>
          </p:nvSpPr>
          <p:spPr>
            <a:xfrm>
              <a:off x="5131542" y="4182281"/>
              <a:ext cx="4012565" cy="2675890"/>
            </a:xfrm>
            <a:custGeom>
              <a:avLst/>
              <a:gdLst/>
              <a:ahLst/>
              <a:cxnLst/>
              <a:rect l="l" t="t" r="r" b="b"/>
              <a:pathLst>
                <a:path w="4012565" h="2675890">
                  <a:moveTo>
                    <a:pt x="0" y="2675717"/>
                  </a:moveTo>
                  <a:lnTo>
                    <a:pt x="4012456" y="0"/>
                  </a:lnTo>
                </a:path>
              </a:pathLst>
            </a:custGeom>
            <a:ln w="9144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042404" y="0"/>
              <a:ext cx="1219200" cy="6858000"/>
            </a:xfrm>
            <a:custGeom>
              <a:avLst/>
              <a:gdLst/>
              <a:ahLst/>
              <a:cxnLst/>
              <a:rect l="l" t="t" r="r" b="b"/>
              <a:pathLst>
                <a:path w="1219200" h="6858000">
                  <a:moveTo>
                    <a:pt x="0" y="0"/>
                  </a:moveTo>
                  <a:lnTo>
                    <a:pt x="1219200" y="6857999"/>
                  </a:lnTo>
                </a:path>
              </a:pathLst>
            </a:custGeom>
            <a:ln w="9144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891727" y="0"/>
              <a:ext cx="2252345" cy="6858000"/>
            </a:xfrm>
            <a:custGeom>
              <a:avLst/>
              <a:gdLst/>
              <a:ahLst/>
              <a:cxnLst/>
              <a:rect l="l" t="t" r="r" b="b"/>
              <a:pathLst>
                <a:path w="2252345" h="6858000">
                  <a:moveTo>
                    <a:pt x="2023163" y="0"/>
                  </a:moveTo>
                  <a:lnTo>
                    <a:pt x="0" y="6857998"/>
                  </a:lnTo>
                  <a:lnTo>
                    <a:pt x="2252271" y="6857998"/>
                  </a:lnTo>
                  <a:lnTo>
                    <a:pt x="2252271" y="8226"/>
                  </a:lnTo>
                  <a:lnTo>
                    <a:pt x="2023163" y="0"/>
                  </a:lnTo>
                  <a:close/>
                </a:path>
              </a:pathLst>
            </a:custGeom>
            <a:solidFill>
              <a:srgbClr val="90C225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07072" y="0"/>
              <a:ext cx="1937385" cy="6858000"/>
            </a:xfrm>
            <a:custGeom>
              <a:avLst/>
              <a:gdLst/>
              <a:ahLst/>
              <a:cxnLst/>
              <a:rect l="l" t="t" r="r" b="b"/>
              <a:pathLst>
                <a:path w="1937384" h="6858000">
                  <a:moveTo>
                    <a:pt x="1936927" y="0"/>
                  </a:moveTo>
                  <a:lnTo>
                    <a:pt x="0" y="0"/>
                  </a:lnTo>
                  <a:lnTo>
                    <a:pt x="1200326" y="6857996"/>
                  </a:lnTo>
                  <a:lnTo>
                    <a:pt x="1936927" y="6857996"/>
                  </a:lnTo>
                  <a:lnTo>
                    <a:pt x="1936927" y="0"/>
                  </a:lnTo>
                  <a:close/>
                </a:path>
              </a:pathLst>
            </a:custGeom>
            <a:solidFill>
              <a:srgbClr val="90C225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638545" y="3921067"/>
              <a:ext cx="2505710" cy="2937510"/>
            </a:xfrm>
            <a:custGeom>
              <a:avLst/>
              <a:gdLst/>
              <a:ahLst/>
              <a:cxnLst/>
              <a:rect l="l" t="t" r="r" b="b"/>
              <a:pathLst>
                <a:path w="2505709" h="2937509">
                  <a:moveTo>
                    <a:pt x="2505454" y="0"/>
                  </a:moveTo>
                  <a:lnTo>
                    <a:pt x="0" y="2936930"/>
                  </a:lnTo>
                  <a:lnTo>
                    <a:pt x="2505454" y="2936930"/>
                  </a:lnTo>
                  <a:lnTo>
                    <a:pt x="2505454" y="0"/>
                  </a:lnTo>
                  <a:close/>
                </a:path>
              </a:pathLst>
            </a:custGeom>
            <a:solidFill>
              <a:srgbClr val="539F20">
                <a:alpha val="7215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012872" y="0"/>
              <a:ext cx="2131695" cy="6858000"/>
            </a:xfrm>
            <a:custGeom>
              <a:avLst/>
              <a:gdLst/>
              <a:ahLst/>
              <a:cxnLst/>
              <a:rect l="l" t="t" r="r" b="b"/>
              <a:pathLst>
                <a:path w="2131695" h="6858000">
                  <a:moveTo>
                    <a:pt x="2131127" y="0"/>
                  </a:moveTo>
                  <a:lnTo>
                    <a:pt x="0" y="0"/>
                  </a:lnTo>
                  <a:lnTo>
                    <a:pt x="1854139" y="6857996"/>
                  </a:lnTo>
                  <a:lnTo>
                    <a:pt x="2131127" y="6849802"/>
                  </a:lnTo>
                  <a:lnTo>
                    <a:pt x="2131127" y="0"/>
                  </a:lnTo>
                  <a:close/>
                </a:path>
              </a:pathLst>
            </a:custGeom>
            <a:solidFill>
              <a:srgbClr val="3E7818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295132" y="0"/>
              <a:ext cx="848994" cy="6858000"/>
            </a:xfrm>
            <a:custGeom>
              <a:avLst/>
              <a:gdLst/>
              <a:ahLst/>
              <a:cxnLst/>
              <a:rect l="l" t="t" r="r" b="b"/>
              <a:pathLst>
                <a:path w="848995" h="6858000">
                  <a:moveTo>
                    <a:pt x="848867" y="0"/>
                  </a:moveTo>
                  <a:lnTo>
                    <a:pt x="676515" y="0"/>
                  </a:lnTo>
                  <a:lnTo>
                    <a:pt x="0" y="6857996"/>
                  </a:lnTo>
                  <a:lnTo>
                    <a:pt x="848867" y="6857996"/>
                  </a:lnTo>
                  <a:lnTo>
                    <a:pt x="848867" y="0"/>
                  </a:lnTo>
                  <a:close/>
                </a:path>
              </a:pathLst>
            </a:custGeom>
            <a:solidFill>
              <a:srgbClr val="C0E374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78449" y="0"/>
              <a:ext cx="1065530" cy="6858000"/>
            </a:xfrm>
            <a:custGeom>
              <a:avLst/>
              <a:gdLst/>
              <a:ahLst/>
              <a:cxnLst/>
              <a:rect l="l" t="t" r="r" b="b"/>
              <a:pathLst>
                <a:path w="1065529" h="6858000">
                  <a:moveTo>
                    <a:pt x="1051063" y="0"/>
                  </a:moveTo>
                  <a:lnTo>
                    <a:pt x="0" y="0"/>
                  </a:lnTo>
                  <a:lnTo>
                    <a:pt x="937406" y="6857996"/>
                  </a:lnTo>
                  <a:lnTo>
                    <a:pt x="1065296" y="6857996"/>
                  </a:lnTo>
                  <a:lnTo>
                    <a:pt x="1065455" y="6654302"/>
                  </a:lnTo>
                  <a:lnTo>
                    <a:pt x="1065405" y="6145234"/>
                  </a:lnTo>
                  <a:lnTo>
                    <a:pt x="1065165" y="5890784"/>
                  </a:lnTo>
                  <a:lnTo>
                    <a:pt x="1064711" y="5585510"/>
                  </a:lnTo>
                  <a:lnTo>
                    <a:pt x="1063982" y="5229435"/>
                  </a:lnTo>
                  <a:lnTo>
                    <a:pt x="1062782" y="4771727"/>
                  </a:lnTo>
                  <a:lnTo>
                    <a:pt x="1060321" y="4009060"/>
                  </a:lnTo>
                  <a:lnTo>
                    <a:pt x="1054930" y="2483906"/>
                  </a:lnTo>
                  <a:lnTo>
                    <a:pt x="1053375" y="1975424"/>
                  </a:lnTo>
                  <a:lnTo>
                    <a:pt x="1052337" y="1568557"/>
                  </a:lnTo>
                  <a:lnTo>
                    <a:pt x="1051624" y="1212471"/>
                  </a:lnTo>
                  <a:lnTo>
                    <a:pt x="1051188" y="907185"/>
                  </a:lnTo>
                  <a:lnTo>
                    <a:pt x="1050963" y="652725"/>
                  </a:lnTo>
                  <a:lnTo>
                    <a:pt x="1050923" y="194553"/>
                  </a:lnTo>
                  <a:lnTo>
                    <a:pt x="1051063" y="0"/>
                  </a:lnTo>
                  <a:close/>
                </a:path>
              </a:pathLst>
            </a:custGeom>
            <a:solidFill>
              <a:srgbClr val="90C225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060436" y="4903644"/>
              <a:ext cx="1083945" cy="1954530"/>
            </a:xfrm>
            <a:custGeom>
              <a:avLst/>
              <a:gdLst/>
              <a:ahLst/>
              <a:cxnLst/>
              <a:rect l="l" t="t" r="r" b="b"/>
              <a:pathLst>
                <a:path w="1083945" h="1954529">
                  <a:moveTo>
                    <a:pt x="1083562" y="0"/>
                  </a:moveTo>
                  <a:lnTo>
                    <a:pt x="0" y="1954354"/>
                  </a:lnTo>
                  <a:lnTo>
                    <a:pt x="1083562" y="1949315"/>
                  </a:lnTo>
                  <a:lnTo>
                    <a:pt x="1083562" y="0"/>
                  </a:lnTo>
                  <a:close/>
                </a:path>
              </a:pathLst>
            </a:custGeom>
            <a:solidFill>
              <a:srgbClr val="90C225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762406" y="494233"/>
            <a:ext cx="805434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AF50"/>
                </a:solidFill>
              </a:rPr>
              <a:t>El paisaje </a:t>
            </a:r>
            <a:r>
              <a:rPr spc="-5" dirty="0"/>
              <a:t>Es </a:t>
            </a:r>
            <a:r>
              <a:rPr dirty="0"/>
              <a:t>el </a:t>
            </a:r>
            <a:r>
              <a:rPr spc="-5" dirty="0"/>
              <a:t>conjunto de </a:t>
            </a:r>
            <a:r>
              <a:rPr dirty="0"/>
              <a:t>elementos </a:t>
            </a:r>
            <a:r>
              <a:rPr spc="-5" dirty="0"/>
              <a:t>que nos rodea </a:t>
            </a:r>
            <a:r>
              <a:rPr dirty="0"/>
              <a:t>y  que </a:t>
            </a:r>
            <a:r>
              <a:rPr spc="-5" dirty="0"/>
              <a:t>podemos observar, este </a:t>
            </a:r>
            <a:r>
              <a:rPr dirty="0"/>
              <a:t>puede </a:t>
            </a:r>
            <a:r>
              <a:rPr spc="-5" dirty="0"/>
              <a:t>variar según </a:t>
            </a:r>
            <a:r>
              <a:rPr dirty="0"/>
              <a:t>los  elementos que lo</a:t>
            </a:r>
            <a:r>
              <a:rPr spc="-35" dirty="0"/>
              <a:t> </a:t>
            </a:r>
            <a:r>
              <a:rPr spc="-5" dirty="0"/>
              <a:t>componen.</a:t>
            </a:r>
          </a:p>
        </p:txBody>
      </p:sp>
      <p:sp>
        <p:nvSpPr>
          <p:cNvPr id="13" name="object 13"/>
          <p:cNvSpPr/>
          <p:nvPr/>
        </p:nvSpPr>
        <p:spPr>
          <a:xfrm>
            <a:off x="1691639" y="2033016"/>
            <a:ext cx="5565648" cy="41757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200" y="350646"/>
            <a:ext cx="8488045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CO" sz="2400" dirty="0">
                <a:solidFill>
                  <a:srgbClr val="00AF50"/>
                </a:solidFill>
                <a:latin typeface="Comic Sans MS"/>
                <a:cs typeface="Comic Sans MS"/>
              </a:rPr>
              <a:t>C. </a:t>
            </a:r>
            <a:r>
              <a:rPr sz="2400" spc="-10" dirty="0" err="1">
                <a:solidFill>
                  <a:srgbClr val="00AF50"/>
                </a:solidFill>
                <a:latin typeface="Comic Sans MS"/>
                <a:cs typeface="Comic Sans MS"/>
              </a:rPr>
              <a:t>Paisaje</a:t>
            </a:r>
            <a:r>
              <a:rPr sz="2400" spc="-10" dirty="0">
                <a:solidFill>
                  <a:srgbClr val="00AF50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omic Sans MS"/>
                <a:cs typeface="Comic Sans MS"/>
              </a:rPr>
              <a:t>rural</a:t>
            </a:r>
            <a:endParaRPr sz="2400" dirty="0">
              <a:latin typeface="Comic Sans MS"/>
              <a:cs typeface="Comic Sans MS"/>
            </a:endParaRPr>
          </a:p>
          <a:p>
            <a:pPr marL="12700" marR="5080" algn="just">
              <a:lnSpc>
                <a:spcPct val="100000"/>
              </a:lnSpc>
              <a:spcBef>
                <a:spcPts val="2880"/>
              </a:spcBef>
            </a:pPr>
            <a:r>
              <a:rPr sz="2400" spc="-5" dirty="0">
                <a:latin typeface="Comic Sans MS"/>
                <a:cs typeface="Comic Sans MS"/>
              </a:rPr>
              <a:t>Es aquel paisaje que </a:t>
            </a:r>
            <a:r>
              <a:rPr sz="2400" dirty="0">
                <a:latin typeface="Comic Sans MS"/>
                <a:cs typeface="Comic Sans MS"/>
              </a:rPr>
              <a:t>esta </a:t>
            </a:r>
            <a:r>
              <a:rPr sz="2400" spc="-10" dirty="0">
                <a:latin typeface="Comic Sans MS"/>
                <a:cs typeface="Comic Sans MS"/>
              </a:rPr>
              <a:t>habitado </a:t>
            </a:r>
            <a:r>
              <a:rPr sz="2400" dirty="0">
                <a:latin typeface="Comic Sans MS"/>
                <a:cs typeface="Comic Sans MS"/>
              </a:rPr>
              <a:t>por </a:t>
            </a:r>
            <a:r>
              <a:rPr sz="2400" spc="-5" dirty="0">
                <a:latin typeface="Comic Sans MS"/>
                <a:cs typeface="Comic Sans MS"/>
              </a:rPr>
              <a:t>grandes extensiones  de </a:t>
            </a:r>
            <a:r>
              <a:rPr sz="2400" spc="-10" dirty="0">
                <a:latin typeface="Comic Sans MS"/>
                <a:cs typeface="Comic Sans MS"/>
              </a:rPr>
              <a:t>tierra </a:t>
            </a:r>
            <a:r>
              <a:rPr sz="2400" dirty="0">
                <a:latin typeface="Comic Sans MS"/>
                <a:cs typeface="Comic Sans MS"/>
              </a:rPr>
              <a:t>y </a:t>
            </a:r>
            <a:r>
              <a:rPr sz="2400" spc="-5" dirty="0">
                <a:latin typeface="Comic Sans MS"/>
                <a:cs typeface="Comic Sans MS"/>
              </a:rPr>
              <a:t>actividades propias de </a:t>
            </a:r>
            <a:r>
              <a:rPr sz="2400" dirty="0">
                <a:latin typeface="Comic Sans MS"/>
                <a:cs typeface="Comic Sans MS"/>
              </a:rPr>
              <a:t>la </a:t>
            </a:r>
            <a:r>
              <a:rPr sz="2400" spc="-5" dirty="0">
                <a:latin typeface="Comic Sans MS"/>
                <a:cs typeface="Comic Sans MS"/>
              </a:rPr>
              <a:t>agricultura </a:t>
            </a:r>
            <a:r>
              <a:rPr sz="2400" dirty="0">
                <a:latin typeface="Comic Sans MS"/>
                <a:cs typeface="Comic Sans MS"/>
              </a:rPr>
              <a:t>o  </a:t>
            </a:r>
            <a:r>
              <a:rPr sz="2400" spc="-5" dirty="0">
                <a:latin typeface="Comic Sans MS"/>
                <a:cs typeface="Comic Sans MS"/>
              </a:rPr>
              <a:t>ganadería, </a:t>
            </a:r>
            <a:r>
              <a:rPr sz="2400" dirty="0">
                <a:latin typeface="Comic Sans MS"/>
                <a:cs typeface="Comic Sans MS"/>
              </a:rPr>
              <a:t>en </a:t>
            </a:r>
            <a:r>
              <a:rPr sz="2400" spc="-5" dirty="0">
                <a:latin typeface="Comic Sans MS"/>
                <a:cs typeface="Comic Sans MS"/>
              </a:rPr>
              <a:t>este </a:t>
            </a:r>
            <a:r>
              <a:rPr sz="2400" dirty="0">
                <a:latin typeface="Comic Sans MS"/>
                <a:cs typeface="Comic Sans MS"/>
              </a:rPr>
              <a:t>el </a:t>
            </a:r>
            <a:r>
              <a:rPr sz="2400" spc="-10" dirty="0">
                <a:latin typeface="Comic Sans MS"/>
                <a:cs typeface="Comic Sans MS"/>
              </a:rPr>
              <a:t>ser </a:t>
            </a:r>
            <a:r>
              <a:rPr sz="2400" spc="-5" dirty="0">
                <a:latin typeface="Comic Sans MS"/>
                <a:cs typeface="Comic Sans MS"/>
              </a:rPr>
              <a:t>humano realiza </a:t>
            </a:r>
            <a:r>
              <a:rPr sz="2400" dirty="0">
                <a:latin typeface="Comic Sans MS"/>
                <a:cs typeface="Comic Sans MS"/>
              </a:rPr>
              <a:t>modificaciones  para </a:t>
            </a:r>
            <a:r>
              <a:rPr sz="2400" spc="-5" dirty="0">
                <a:latin typeface="Comic Sans MS"/>
                <a:cs typeface="Comic Sans MS"/>
              </a:rPr>
              <a:t>vivir </a:t>
            </a:r>
            <a:r>
              <a:rPr sz="2400" dirty="0">
                <a:latin typeface="Comic Sans MS"/>
                <a:cs typeface="Comic Sans MS"/>
              </a:rPr>
              <a:t>mejor como lo es </a:t>
            </a:r>
            <a:r>
              <a:rPr sz="2400" spc="-5" dirty="0">
                <a:latin typeface="Comic Sans MS"/>
                <a:cs typeface="Comic Sans MS"/>
              </a:rPr>
              <a:t>acondicionar </a:t>
            </a:r>
            <a:r>
              <a:rPr sz="2400" dirty="0">
                <a:latin typeface="Comic Sans MS"/>
                <a:cs typeface="Comic Sans MS"/>
              </a:rPr>
              <a:t>los </a:t>
            </a:r>
            <a:r>
              <a:rPr sz="2400" spc="-10" dirty="0">
                <a:latin typeface="Comic Sans MS"/>
                <a:cs typeface="Comic Sans MS"/>
              </a:rPr>
              <a:t>terrenos </a:t>
            </a:r>
            <a:r>
              <a:rPr sz="2400" dirty="0">
                <a:latin typeface="Comic Sans MS"/>
                <a:cs typeface="Comic Sans MS"/>
              </a:rPr>
              <a:t>para  las </a:t>
            </a:r>
            <a:r>
              <a:rPr sz="2400" spc="-5" dirty="0">
                <a:latin typeface="Comic Sans MS"/>
                <a:cs typeface="Comic Sans MS"/>
              </a:rPr>
              <a:t>actividades </a:t>
            </a:r>
            <a:r>
              <a:rPr sz="2400" dirty="0">
                <a:latin typeface="Comic Sans MS"/>
                <a:cs typeface="Comic Sans MS"/>
              </a:rPr>
              <a:t>nombradas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anteriormente.</a:t>
            </a:r>
            <a:endParaRPr sz="24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2885"/>
              </a:spcBef>
            </a:pPr>
            <a:r>
              <a:rPr sz="2400" dirty="0">
                <a:latin typeface="Comic Sans MS"/>
                <a:cs typeface="Comic Sans MS"/>
              </a:rPr>
              <a:t>.</a:t>
            </a:r>
          </a:p>
        </p:txBody>
      </p:sp>
      <p:sp>
        <p:nvSpPr>
          <p:cNvPr id="3" name="object 3"/>
          <p:cNvSpPr/>
          <p:nvPr/>
        </p:nvSpPr>
        <p:spPr>
          <a:xfrm>
            <a:off x="1691639" y="3212592"/>
            <a:ext cx="5615940" cy="32324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2406" y="494233"/>
            <a:ext cx="7797800" cy="2586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CO" sz="2400" spc="-5" dirty="0">
                <a:solidFill>
                  <a:srgbClr val="00AF50"/>
                </a:solidFill>
                <a:latin typeface="Comic Sans MS"/>
                <a:cs typeface="Comic Sans MS"/>
              </a:rPr>
              <a:t>d. </a:t>
            </a:r>
            <a:r>
              <a:rPr sz="2400" spc="-10" dirty="0" err="1">
                <a:solidFill>
                  <a:srgbClr val="00AF50"/>
                </a:solidFill>
                <a:latin typeface="Comic Sans MS"/>
                <a:cs typeface="Comic Sans MS"/>
              </a:rPr>
              <a:t>Paisaje</a:t>
            </a:r>
            <a:r>
              <a:rPr sz="2400" spc="-25" dirty="0">
                <a:solidFill>
                  <a:srgbClr val="00AF50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00AF50"/>
                </a:solidFill>
                <a:latin typeface="Comic Sans MS"/>
                <a:cs typeface="Comic Sans MS"/>
              </a:rPr>
              <a:t>urbano</a:t>
            </a:r>
            <a:endParaRPr sz="2400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spcBef>
                <a:spcPts val="2885"/>
              </a:spcBef>
              <a:tabLst>
                <a:tab pos="5636895" algn="l"/>
                <a:tab pos="5843270" algn="l"/>
              </a:tabLst>
            </a:pPr>
            <a:r>
              <a:rPr sz="2400" dirty="0">
                <a:latin typeface="Comic Sans MS"/>
                <a:cs typeface="Comic Sans MS"/>
              </a:rPr>
              <a:t>Es aquel que esta </a:t>
            </a:r>
            <a:r>
              <a:rPr sz="2400" spc="-5" dirty="0">
                <a:latin typeface="Comic Sans MS"/>
                <a:cs typeface="Comic Sans MS"/>
              </a:rPr>
              <a:t>habitado </a:t>
            </a:r>
            <a:r>
              <a:rPr sz="2400" dirty="0">
                <a:latin typeface="Comic Sans MS"/>
                <a:cs typeface="Comic Sans MS"/>
              </a:rPr>
              <a:t>por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un</a:t>
            </a:r>
            <a:r>
              <a:rPr sz="2400" spc="5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gran	número de  personas, posee variedad de edificaciones que no están  </a:t>
            </a:r>
            <a:r>
              <a:rPr sz="2400" dirty="0">
                <a:latin typeface="Comic Sans MS"/>
                <a:cs typeface="Comic Sans MS"/>
              </a:rPr>
              <a:t>en el </a:t>
            </a:r>
            <a:r>
              <a:rPr sz="2400" spc="-5" dirty="0">
                <a:latin typeface="Comic Sans MS"/>
                <a:cs typeface="Comic Sans MS"/>
              </a:rPr>
              <a:t>paisaje rural </a:t>
            </a:r>
            <a:r>
              <a:rPr sz="2400" dirty="0">
                <a:latin typeface="Comic Sans MS"/>
                <a:cs typeface="Comic Sans MS"/>
              </a:rPr>
              <a:t>, es </a:t>
            </a:r>
            <a:r>
              <a:rPr sz="2400" spc="-5" dirty="0">
                <a:latin typeface="Comic Sans MS"/>
                <a:cs typeface="Comic Sans MS"/>
              </a:rPr>
              <a:t>característico</a:t>
            </a:r>
            <a:r>
              <a:rPr sz="2400" spc="-1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de	</a:t>
            </a:r>
            <a:r>
              <a:rPr sz="2400" dirty="0">
                <a:latin typeface="Comic Sans MS"/>
                <a:cs typeface="Comic Sans MS"/>
              </a:rPr>
              <a:t>las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ciudades.</a:t>
            </a:r>
            <a:endParaRPr sz="2400" dirty="0">
              <a:latin typeface="Comic Sans MS"/>
              <a:cs typeface="Comic Sans MS"/>
            </a:endParaRPr>
          </a:p>
          <a:p>
            <a:pPr marL="12700" marR="15875">
              <a:lnSpc>
                <a:spcPct val="100000"/>
              </a:lnSpc>
            </a:pPr>
            <a:r>
              <a:rPr sz="2400" dirty="0">
                <a:latin typeface="Comic Sans MS"/>
                <a:cs typeface="Comic Sans MS"/>
              </a:rPr>
              <a:t>Tiene edificios, </a:t>
            </a:r>
            <a:r>
              <a:rPr sz="2400" spc="-5" dirty="0">
                <a:latin typeface="Comic Sans MS"/>
                <a:cs typeface="Comic Sans MS"/>
              </a:rPr>
              <a:t>avenidas, </a:t>
            </a:r>
            <a:r>
              <a:rPr sz="2400" dirty="0">
                <a:latin typeface="Comic Sans MS"/>
                <a:cs typeface="Comic Sans MS"/>
              </a:rPr>
              <a:t>monumentos, parques,</a:t>
            </a:r>
            <a:r>
              <a:rPr sz="2400" spc="-10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centro  </a:t>
            </a:r>
            <a:r>
              <a:rPr sz="2400" dirty="0">
                <a:latin typeface="Comic Sans MS"/>
                <a:cs typeface="Comic Sans MS"/>
              </a:rPr>
              <a:t>comerciales </a:t>
            </a:r>
            <a:r>
              <a:rPr sz="2400" spc="-5" dirty="0">
                <a:latin typeface="Comic Sans MS"/>
                <a:cs typeface="Comic Sans MS"/>
              </a:rPr>
              <a:t>entre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otros.</a:t>
            </a:r>
            <a:endParaRPr sz="2400" dirty="0">
              <a:latin typeface="Comic Sans MS"/>
              <a:cs typeface="Comic Sans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76272" y="3500628"/>
            <a:ext cx="4123944" cy="29321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9831" y="1484375"/>
            <a:ext cx="8641080" cy="50932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5126970" y="0"/>
            <a:ext cx="4022090" cy="6867525"/>
            <a:chOff x="5126970" y="0"/>
            <a:chExt cx="4022090" cy="6867525"/>
          </a:xfrm>
        </p:grpSpPr>
        <p:sp>
          <p:nvSpPr>
            <p:cNvPr id="4" name="object 4"/>
            <p:cNvSpPr/>
            <p:nvPr/>
          </p:nvSpPr>
          <p:spPr>
            <a:xfrm>
              <a:off x="5131542" y="4182281"/>
              <a:ext cx="4012565" cy="2675890"/>
            </a:xfrm>
            <a:custGeom>
              <a:avLst/>
              <a:gdLst/>
              <a:ahLst/>
              <a:cxnLst/>
              <a:rect l="l" t="t" r="r" b="b"/>
              <a:pathLst>
                <a:path w="4012565" h="2675890">
                  <a:moveTo>
                    <a:pt x="0" y="2675717"/>
                  </a:moveTo>
                  <a:lnTo>
                    <a:pt x="4012456" y="0"/>
                  </a:lnTo>
                </a:path>
              </a:pathLst>
            </a:custGeom>
            <a:ln w="9144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042404" y="0"/>
              <a:ext cx="1219200" cy="6858000"/>
            </a:xfrm>
            <a:custGeom>
              <a:avLst/>
              <a:gdLst/>
              <a:ahLst/>
              <a:cxnLst/>
              <a:rect l="l" t="t" r="r" b="b"/>
              <a:pathLst>
                <a:path w="1219200" h="6858000">
                  <a:moveTo>
                    <a:pt x="0" y="0"/>
                  </a:moveTo>
                  <a:lnTo>
                    <a:pt x="1219200" y="6857999"/>
                  </a:lnTo>
                </a:path>
              </a:pathLst>
            </a:custGeom>
            <a:ln w="9144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891727" y="0"/>
              <a:ext cx="2252345" cy="6858000"/>
            </a:xfrm>
            <a:custGeom>
              <a:avLst/>
              <a:gdLst/>
              <a:ahLst/>
              <a:cxnLst/>
              <a:rect l="l" t="t" r="r" b="b"/>
              <a:pathLst>
                <a:path w="2252345" h="6858000">
                  <a:moveTo>
                    <a:pt x="2023163" y="0"/>
                  </a:moveTo>
                  <a:lnTo>
                    <a:pt x="0" y="6857998"/>
                  </a:lnTo>
                  <a:lnTo>
                    <a:pt x="2252271" y="6857998"/>
                  </a:lnTo>
                  <a:lnTo>
                    <a:pt x="2252271" y="8226"/>
                  </a:lnTo>
                  <a:lnTo>
                    <a:pt x="2023163" y="0"/>
                  </a:lnTo>
                  <a:close/>
                </a:path>
              </a:pathLst>
            </a:custGeom>
            <a:solidFill>
              <a:srgbClr val="90C225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07072" y="0"/>
              <a:ext cx="1937385" cy="6858000"/>
            </a:xfrm>
            <a:custGeom>
              <a:avLst/>
              <a:gdLst/>
              <a:ahLst/>
              <a:cxnLst/>
              <a:rect l="l" t="t" r="r" b="b"/>
              <a:pathLst>
                <a:path w="1937384" h="6858000">
                  <a:moveTo>
                    <a:pt x="1936927" y="0"/>
                  </a:moveTo>
                  <a:lnTo>
                    <a:pt x="0" y="0"/>
                  </a:lnTo>
                  <a:lnTo>
                    <a:pt x="1200326" y="6857996"/>
                  </a:lnTo>
                  <a:lnTo>
                    <a:pt x="1936927" y="6857996"/>
                  </a:lnTo>
                  <a:lnTo>
                    <a:pt x="1936927" y="0"/>
                  </a:lnTo>
                  <a:close/>
                </a:path>
              </a:pathLst>
            </a:custGeom>
            <a:solidFill>
              <a:srgbClr val="90C225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638545" y="3921067"/>
              <a:ext cx="2505710" cy="2937510"/>
            </a:xfrm>
            <a:custGeom>
              <a:avLst/>
              <a:gdLst/>
              <a:ahLst/>
              <a:cxnLst/>
              <a:rect l="l" t="t" r="r" b="b"/>
              <a:pathLst>
                <a:path w="2505709" h="2937509">
                  <a:moveTo>
                    <a:pt x="2505454" y="0"/>
                  </a:moveTo>
                  <a:lnTo>
                    <a:pt x="0" y="2936930"/>
                  </a:lnTo>
                  <a:lnTo>
                    <a:pt x="2505454" y="2936930"/>
                  </a:lnTo>
                  <a:lnTo>
                    <a:pt x="2505454" y="0"/>
                  </a:lnTo>
                  <a:close/>
                </a:path>
              </a:pathLst>
            </a:custGeom>
            <a:solidFill>
              <a:srgbClr val="539F20">
                <a:alpha val="7215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012872" y="0"/>
              <a:ext cx="2131695" cy="6858000"/>
            </a:xfrm>
            <a:custGeom>
              <a:avLst/>
              <a:gdLst/>
              <a:ahLst/>
              <a:cxnLst/>
              <a:rect l="l" t="t" r="r" b="b"/>
              <a:pathLst>
                <a:path w="2131695" h="6858000">
                  <a:moveTo>
                    <a:pt x="2131127" y="0"/>
                  </a:moveTo>
                  <a:lnTo>
                    <a:pt x="0" y="0"/>
                  </a:lnTo>
                  <a:lnTo>
                    <a:pt x="1854139" y="6857996"/>
                  </a:lnTo>
                  <a:lnTo>
                    <a:pt x="2131127" y="6849802"/>
                  </a:lnTo>
                  <a:lnTo>
                    <a:pt x="2131127" y="0"/>
                  </a:lnTo>
                  <a:close/>
                </a:path>
              </a:pathLst>
            </a:custGeom>
            <a:solidFill>
              <a:srgbClr val="3E7818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295132" y="0"/>
              <a:ext cx="848994" cy="6858000"/>
            </a:xfrm>
            <a:custGeom>
              <a:avLst/>
              <a:gdLst/>
              <a:ahLst/>
              <a:cxnLst/>
              <a:rect l="l" t="t" r="r" b="b"/>
              <a:pathLst>
                <a:path w="848995" h="6858000">
                  <a:moveTo>
                    <a:pt x="848867" y="0"/>
                  </a:moveTo>
                  <a:lnTo>
                    <a:pt x="676515" y="0"/>
                  </a:lnTo>
                  <a:lnTo>
                    <a:pt x="0" y="6857996"/>
                  </a:lnTo>
                  <a:lnTo>
                    <a:pt x="848867" y="6857996"/>
                  </a:lnTo>
                  <a:lnTo>
                    <a:pt x="848867" y="0"/>
                  </a:lnTo>
                  <a:close/>
                </a:path>
              </a:pathLst>
            </a:custGeom>
            <a:solidFill>
              <a:srgbClr val="C0E374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078449" y="0"/>
              <a:ext cx="1065530" cy="6858000"/>
            </a:xfrm>
            <a:custGeom>
              <a:avLst/>
              <a:gdLst/>
              <a:ahLst/>
              <a:cxnLst/>
              <a:rect l="l" t="t" r="r" b="b"/>
              <a:pathLst>
                <a:path w="1065529" h="6858000">
                  <a:moveTo>
                    <a:pt x="1051063" y="0"/>
                  </a:moveTo>
                  <a:lnTo>
                    <a:pt x="0" y="0"/>
                  </a:lnTo>
                  <a:lnTo>
                    <a:pt x="937406" y="6857996"/>
                  </a:lnTo>
                  <a:lnTo>
                    <a:pt x="1065296" y="6857996"/>
                  </a:lnTo>
                  <a:lnTo>
                    <a:pt x="1065455" y="6654302"/>
                  </a:lnTo>
                  <a:lnTo>
                    <a:pt x="1065405" y="6145234"/>
                  </a:lnTo>
                  <a:lnTo>
                    <a:pt x="1065165" y="5890784"/>
                  </a:lnTo>
                  <a:lnTo>
                    <a:pt x="1064711" y="5585510"/>
                  </a:lnTo>
                  <a:lnTo>
                    <a:pt x="1063982" y="5229435"/>
                  </a:lnTo>
                  <a:lnTo>
                    <a:pt x="1062782" y="4771727"/>
                  </a:lnTo>
                  <a:lnTo>
                    <a:pt x="1060321" y="4009060"/>
                  </a:lnTo>
                  <a:lnTo>
                    <a:pt x="1054930" y="2483906"/>
                  </a:lnTo>
                  <a:lnTo>
                    <a:pt x="1053375" y="1975424"/>
                  </a:lnTo>
                  <a:lnTo>
                    <a:pt x="1052337" y="1568557"/>
                  </a:lnTo>
                  <a:lnTo>
                    <a:pt x="1051624" y="1212471"/>
                  </a:lnTo>
                  <a:lnTo>
                    <a:pt x="1051188" y="907185"/>
                  </a:lnTo>
                  <a:lnTo>
                    <a:pt x="1050963" y="652725"/>
                  </a:lnTo>
                  <a:lnTo>
                    <a:pt x="1050923" y="194553"/>
                  </a:lnTo>
                  <a:lnTo>
                    <a:pt x="1051063" y="0"/>
                  </a:lnTo>
                  <a:close/>
                </a:path>
              </a:pathLst>
            </a:custGeom>
            <a:solidFill>
              <a:srgbClr val="90C225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060436" y="4903644"/>
              <a:ext cx="1083945" cy="1954530"/>
            </a:xfrm>
            <a:custGeom>
              <a:avLst/>
              <a:gdLst/>
              <a:ahLst/>
              <a:cxnLst/>
              <a:rect l="l" t="t" r="r" b="b"/>
              <a:pathLst>
                <a:path w="1083945" h="1954529">
                  <a:moveTo>
                    <a:pt x="1083562" y="0"/>
                  </a:moveTo>
                  <a:lnTo>
                    <a:pt x="0" y="1954354"/>
                  </a:lnTo>
                  <a:lnTo>
                    <a:pt x="1083562" y="1949315"/>
                  </a:lnTo>
                  <a:lnTo>
                    <a:pt x="1083562" y="0"/>
                  </a:lnTo>
                  <a:close/>
                </a:path>
              </a:pathLst>
            </a:custGeom>
            <a:solidFill>
              <a:srgbClr val="90C225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Qué elementos </a:t>
            </a:r>
            <a:r>
              <a:rPr dirty="0"/>
              <a:t>puedes </a:t>
            </a:r>
            <a:r>
              <a:rPr spc="-5" dirty="0"/>
              <a:t>agregar </a:t>
            </a:r>
            <a:r>
              <a:rPr dirty="0"/>
              <a:t>para </a:t>
            </a:r>
            <a:r>
              <a:rPr spc="-5" dirty="0"/>
              <a:t>que </a:t>
            </a:r>
            <a:r>
              <a:rPr dirty="0"/>
              <a:t>el </a:t>
            </a:r>
            <a:r>
              <a:rPr spc="-10" dirty="0"/>
              <a:t>paisaje </a:t>
            </a:r>
            <a:r>
              <a:rPr dirty="0"/>
              <a:t>se  convierta en </a:t>
            </a:r>
            <a:r>
              <a:rPr spc="-5" dirty="0"/>
              <a:t>un paisaje</a:t>
            </a:r>
            <a:r>
              <a:rPr spc="-45" dirty="0"/>
              <a:t> </a:t>
            </a:r>
            <a:r>
              <a:rPr spc="-5" dirty="0"/>
              <a:t>urbano.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6303" y="566673"/>
            <a:ext cx="8018780" cy="3683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00AF50"/>
                </a:solidFill>
                <a:latin typeface="Comic Sans MS"/>
                <a:cs typeface="Comic Sans MS"/>
              </a:rPr>
              <a:t>Bibliografía</a:t>
            </a:r>
            <a:endParaRPr sz="24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2880"/>
              </a:spcBef>
              <a:tabLst>
                <a:tab pos="1143635" algn="l"/>
              </a:tabLst>
            </a:pPr>
            <a:r>
              <a:rPr sz="2400" spc="-5" dirty="0">
                <a:latin typeface="Comic Sans MS"/>
                <a:cs typeface="Comic Sans MS"/>
              </a:rPr>
              <a:t>Plazas,	R. </a:t>
            </a:r>
            <a:r>
              <a:rPr sz="2400" dirty="0">
                <a:latin typeface="Comic Sans MS"/>
                <a:cs typeface="Comic Sans MS"/>
              </a:rPr>
              <a:t>( </a:t>
            </a:r>
            <a:r>
              <a:rPr sz="2400" spc="-5" dirty="0">
                <a:latin typeface="Comic Sans MS"/>
                <a:cs typeface="Comic Sans MS"/>
              </a:rPr>
              <a:t>2013). Integrado primaria 3. Bogotá </a:t>
            </a:r>
            <a:r>
              <a:rPr sz="2400" dirty="0">
                <a:latin typeface="Comic Sans MS"/>
                <a:cs typeface="Comic Sans MS"/>
              </a:rPr>
              <a:t>:</a:t>
            </a:r>
            <a:r>
              <a:rPr sz="2400" spc="-95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Norma</a:t>
            </a:r>
            <a:endParaRPr sz="24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Comic Sans MS"/>
                <a:cs typeface="Comic Sans MS"/>
              </a:rPr>
              <a:t>S.</a:t>
            </a:r>
            <a:r>
              <a:rPr sz="2400" spc="-10" dirty="0">
                <a:latin typeface="Comic Sans MS"/>
                <a:cs typeface="Comic Sans MS"/>
              </a:rPr>
              <a:t> A.</a:t>
            </a:r>
            <a:endParaRPr sz="2400">
              <a:latin typeface="Comic Sans MS"/>
              <a:cs typeface="Comic Sans MS"/>
            </a:endParaRPr>
          </a:p>
          <a:p>
            <a:pPr marL="12700" marR="376555">
              <a:lnSpc>
                <a:spcPct val="200000"/>
              </a:lnSpc>
            </a:pPr>
            <a:r>
              <a:rPr sz="2400" spc="-5" dirty="0">
                <a:solidFill>
                  <a:srgbClr val="00AF50"/>
                </a:solidFill>
                <a:latin typeface="Comic Sans MS"/>
                <a:cs typeface="Comic Sans MS"/>
              </a:rPr>
              <a:t>Webgrafía  </a:t>
            </a:r>
            <a:r>
              <a:rPr sz="2400" u="heavy" spc="-5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Comic Sans MS"/>
                <a:cs typeface="Comic Sans MS"/>
                <a:hlinkClick r:id="rId2"/>
              </a:rPr>
              <a:t>http://sp.depositphotos.com/27378143/stock-photo-</a:t>
            </a:r>
            <a:endParaRPr sz="2400">
              <a:latin typeface="Comic Sans MS"/>
              <a:cs typeface="Comic Sans MS"/>
            </a:endParaRPr>
          </a:p>
          <a:p>
            <a:pPr marL="12700" marR="1356995">
              <a:lnSpc>
                <a:spcPct val="100000"/>
              </a:lnSpc>
              <a:spcBef>
                <a:spcPts val="5"/>
              </a:spcBef>
            </a:pPr>
            <a:r>
              <a:rPr sz="2400" u="heavy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Comic Sans MS"/>
                <a:cs typeface="Comic Sans MS"/>
                <a:hlinkClick r:id="rId2"/>
              </a:rPr>
              <a:t>city.html </a:t>
            </a:r>
            <a:r>
              <a:rPr sz="2400" dirty="0">
                <a:solidFill>
                  <a:srgbClr val="99C93B"/>
                </a:solidFill>
                <a:latin typeface="Comic Sans MS"/>
                <a:cs typeface="Comic Sans MS"/>
              </a:rPr>
              <a:t> </a:t>
            </a:r>
            <a:r>
              <a:rPr sz="2400" u="heavy" spc="-5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Comic Sans MS"/>
                <a:cs typeface="Comic Sans MS"/>
                <a:hlinkClick r:id="rId3"/>
              </a:rPr>
              <a:t>https://flamboyanas.wordpress.com/juegos-2/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9C93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208</Words>
  <Application>Microsoft Office PowerPoint</Application>
  <PresentationFormat>Presentación en pantalla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 Rounded MT Bold</vt:lpstr>
      <vt:lpstr>Bahnschrift Condensed</vt:lpstr>
      <vt:lpstr>Calibri</vt:lpstr>
      <vt:lpstr>Comic Sans MS</vt:lpstr>
      <vt:lpstr>Office Theme</vt:lpstr>
      <vt:lpstr>SOCIALES   I PERÍODO </vt:lpstr>
      <vt:lpstr>Presentación de PowerPoint</vt:lpstr>
      <vt:lpstr>El paisaje Es el conjunto de elementos que nos rodea y  que podemos observar, este puede variar según los  elementos que lo componen.</vt:lpstr>
      <vt:lpstr>Presentación de PowerPoint</vt:lpstr>
      <vt:lpstr>Presentación de PowerPoint</vt:lpstr>
      <vt:lpstr>Qué elementos puedes agregar para que el paisaje se  convierta en un paisaje urbano.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SOCIALES   I PERÍODO </dc:title>
  <dc:creator>FAMILIA VH</dc:creator>
  <cp:lastModifiedBy>Sandra Hernandez</cp:lastModifiedBy>
  <cp:revision>2</cp:revision>
  <dcterms:created xsi:type="dcterms:W3CDTF">2021-03-09T22:30:48Z</dcterms:created>
  <dcterms:modified xsi:type="dcterms:W3CDTF">2021-03-09T22:44:06Z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2016-05-17T00:00:00Z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2021-03-09T00:00:00Z</vt:filetime>
  </property>
</Properties>
</file>